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75" r:id="rId2"/>
    <p:sldId id="376" r:id="rId3"/>
    <p:sldId id="382" r:id="rId4"/>
    <p:sldId id="381" r:id="rId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0" autoAdjust="0"/>
    <p:restoredTop sz="94660"/>
  </p:normalViewPr>
  <p:slideViewPr>
    <p:cSldViewPr>
      <p:cViewPr varScale="1">
        <p:scale>
          <a:sx n="69" d="100"/>
          <a:sy n="69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-drives\ashafer1\ENGR%20330\ENGR_window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m-drives\ashafer1\ENGR%20330\ENGR_window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NGR_window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 algn="ctr">
              <a:defRPr sz="1600"/>
            </a:pPr>
            <a:r>
              <a:rPr lang="en-US" sz="1600"/>
              <a:t>Solar Heat Gain Coefficient Comparison</a:t>
            </a:r>
          </a:p>
        </c:rich>
      </c:tx>
      <c:layout>
        <c:manualLayout>
          <c:xMode val="edge"/>
          <c:yMode val="edge"/>
          <c:x val="0.16893466263485124"/>
          <c:y val="2.1739246879854342E-2"/>
        </c:manualLayout>
      </c:layout>
    </c:title>
    <c:plotArea>
      <c:layout/>
      <c:scatterChart>
        <c:scatterStyle val="smoothMarker"/>
        <c:ser>
          <c:idx val="0"/>
          <c:order val="0"/>
          <c:tx>
            <c:v>SHGC = 0.41</c:v>
          </c:tx>
          <c:xVal>
            <c:numRef>
              <c:f>(Sheet1!$A$3,Sheet1!$A$5,Sheet1!$A$7,Sheet1!$A$10,Sheet1!$A$11)</c:f>
              <c:numCache>
                <c:formatCode>General</c:formatCode>
                <c:ptCount val="5"/>
                <c:pt idx="0">
                  <c:v>0.26</c:v>
                </c:pt>
                <c:pt idx="1">
                  <c:v>0.31000000000000016</c:v>
                </c:pt>
                <c:pt idx="2">
                  <c:v>0.41000000000000014</c:v>
                </c:pt>
                <c:pt idx="3">
                  <c:v>0.56000000000000005</c:v>
                </c:pt>
                <c:pt idx="4">
                  <c:v>0.7100000000000003</c:v>
                </c:pt>
              </c:numCache>
            </c:numRef>
          </c:xVal>
          <c:yVal>
            <c:numRef>
              <c:f>(Sheet1!$I$3,Sheet1!$I$5,Sheet1!$I$7,Sheet1!$I$10,Sheet1!$I$11)</c:f>
              <c:numCache>
                <c:formatCode>General</c:formatCode>
                <c:ptCount val="5"/>
                <c:pt idx="0">
                  <c:v>478.81516648417153</c:v>
                </c:pt>
                <c:pt idx="1">
                  <c:v>503.23377113533434</c:v>
                </c:pt>
                <c:pt idx="2">
                  <c:v>547.20480245087629</c:v>
                </c:pt>
                <c:pt idx="3">
                  <c:v>649.83311375955316</c:v>
                </c:pt>
                <c:pt idx="4">
                  <c:v>732.90899840385191</c:v>
                </c:pt>
              </c:numCache>
            </c:numRef>
          </c:yVal>
          <c:smooth val="1"/>
        </c:ser>
        <c:ser>
          <c:idx val="1"/>
          <c:order val="1"/>
          <c:tx>
            <c:v>SHGC = 0.25</c:v>
          </c:tx>
          <c:xVal>
            <c:numRef>
              <c:f>(Sheet1!$A$2,Sheet1!$A$4,Sheet1!$A$6,Sheet1!$A$8)</c:f>
              <c:numCache>
                <c:formatCode>General</c:formatCode>
                <c:ptCount val="4"/>
                <c:pt idx="0">
                  <c:v>0.26</c:v>
                </c:pt>
                <c:pt idx="1">
                  <c:v>0.31000000000000016</c:v>
                </c:pt>
                <c:pt idx="2">
                  <c:v>0.41000000000000014</c:v>
                </c:pt>
                <c:pt idx="3">
                  <c:v>0.56000000000000005</c:v>
                </c:pt>
              </c:numCache>
            </c:numRef>
          </c:xVal>
          <c:yVal>
            <c:numRef>
              <c:f>(Sheet1!$I$2,Sheet1!$I$4,Sheet1!$I$6,Sheet1!$I$8)</c:f>
              <c:numCache>
                <c:formatCode>General</c:formatCode>
                <c:ptCount val="4"/>
                <c:pt idx="0">
                  <c:v>517.92001981292822</c:v>
                </c:pt>
                <c:pt idx="1">
                  <c:v>561.89105112847028</c:v>
                </c:pt>
                <c:pt idx="2">
                  <c:v>613.20520678280866</c:v>
                </c:pt>
                <c:pt idx="3">
                  <c:v>657.1762380983505</c:v>
                </c:pt>
              </c:numCache>
            </c:numRef>
          </c:yVal>
          <c:smooth val="1"/>
        </c:ser>
        <c:axId val="87464192"/>
        <c:axId val="87839104"/>
      </c:scatterChart>
      <c:valAx>
        <c:axId val="87464192"/>
        <c:scaling>
          <c:orientation val="minMax"/>
          <c:min val="0.2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U-Value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87839104"/>
        <c:crosses val="autoZero"/>
        <c:crossBetween val="midCat"/>
      </c:valAx>
      <c:valAx>
        <c:axId val="878391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Energy cost ($)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874641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1433769448020523"/>
          <c:y val="0.59507391933151244"/>
          <c:w val="0.21266169675558616"/>
          <c:h val="0.18457871337511381"/>
        </c:manualLayout>
      </c:layout>
      <c:overlay val="1"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Glazing - Number of Coatings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Glazing!$M$2</c:f>
              <c:strCache>
                <c:ptCount val="1"/>
                <c:pt idx="0">
                  <c:v>Single</c:v>
                </c:pt>
              </c:strCache>
            </c:strRef>
          </c:tx>
          <c:marker>
            <c:symbol val="none"/>
          </c:marker>
          <c:val>
            <c:numRef>
              <c:f>Glazing!$M$3:$M$22</c:f>
              <c:numCache>
                <c:formatCode>General</c:formatCode>
                <c:ptCount val="20"/>
                <c:pt idx="0">
                  <c:v>706.01344740067634</c:v>
                </c:pt>
                <c:pt idx="1">
                  <c:v>1412.026894801352</c:v>
                </c:pt>
                <c:pt idx="2">
                  <c:v>2118.0403422020295</c:v>
                </c:pt>
                <c:pt idx="3">
                  <c:v>2824.053789602704</c:v>
                </c:pt>
                <c:pt idx="4">
                  <c:v>3530.0672370033813</c:v>
                </c:pt>
                <c:pt idx="5">
                  <c:v>4236.080684404059</c:v>
                </c:pt>
                <c:pt idx="6">
                  <c:v>4942.0941318047344</c:v>
                </c:pt>
                <c:pt idx="7">
                  <c:v>5648.1075792054107</c:v>
                </c:pt>
                <c:pt idx="8">
                  <c:v>6354.121026606088</c:v>
                </c:pt>
                <c:pt idx="9">
                  <c:v>7060.1344740067625</c:v>
                </c:pt>
                <c:pt idx="10">
                  <c:v>7766.1479214074416</c:v>
                </c:pt>
                <c:pt idx="11">
                  <c:v>8472.1613688081125</c:v>
                </c:pt>
                <c:pt idx="12">
                  <c:v>9178.1748162087879</c:v>
                </c:pt>
                <c:pt idx="13">
                  <c:v>9884.1882636094633</c:v>
                </c:pt>
                <c:pt idx="14">
                  <c:v>10590.201711010148</c:v>
                </c:pt>
                <c:pt idx="15">
                  <c:v>11296.215158410816</c:v>
                </c:pt>
                <c:pt idx="16">
                  <c:v>12002.228605811497</c:v>
                </c:pt>
                <c:pt idx="17">
                  <c:v>12708.242053212176</c:v>
                </c:pt>
                <c:pt idx="18">
                  <c:v>13414.255500612844</c:v>
                </c:pt>
                <c:pt idx="19">
                  <c:v>14120.268948013525</c:v>
                </c:pt>
              </c:numCache>
            </c:numRef>
          </c:val>
        </c:ser>
        <c:ser>
          <c:idx val="1"/>
          <c:order val="1"/>
          <c:tx>
            <c:strRef>
              <c:f>Glazing!$N$2</c:f>
              <c:strCache>
                <c:ptCount val="1"/>
                <c:pt idx="0">
                  <c:v>Double</c:v>
                </c:pt>
              </c:strCache>
            </c:strRef>
          </c:tx>
          <c:marker>
            <c:symbol val="none"/>
          </c:marker>
          <c:val>
            <c:numRef>
              <c:f>Glazing!$N$3:$N$22</c:f>
              <c:numCache>
                <c:formatCode>General</c:formatCode>
                <c:ptCount val="20"/>
                <c:pt idx="0">
                  <c:v>517.92001981292822</c:v>
                </c:pt>
                <c:pt idx="1">
                  <c:v>1035.8400396258578</c:v>
                </c:pt>
                <c:pt idx="2">
                  <c:v>1553.7600594387875</c:v>
                </c:pt>
                <c:pt idx="3">
                  <c:v>2071.6800792517147</c:v>
                </c:pt>
                <c:pt idx="4">
                  <c:v>2589.600099064643</c:v>
                </c:pt>
                <c:pt idx="5">
                  <c:v>3107.5201188775764</c:v>
                </c:pt>
                <c:pt idx="6">
                  <c:v>3625.4401386905042</c:v>
                </c:pt>
                <c:pt idx="7">
                  <c:v>4143.3601585034339</c:v>
                </c:pt>
                <c:pt idx="8">
                  <c:v>4661.2801783163595</c:v>
                </c:pt>
                <c:pt idx="9">
                  <c:v>5179.2001981292888</c:v>
                </c:pt>
                <c:pt idx="10">
                  <c:v>5697.120217942218</c:v>
                </c:pt>
                <c:pt idx="11">
                  <c:v>6215.04023775515</c:v>
                </c:pt>
                <c:pt idx="12">
                  <c:v>6732.9602575680756</c:v>
                </c:pt>
                <c:pt idx="13">
                  <c:v>7250.8802773810048</c:v>
                </c:pt>
                <c:pt idx="14">
                  <c:v>7768.8002971939359</c:v>
                </c:pt>
                <c:pt idx="15">
                  <c:v>8286.7203170068678</c:v>
                </c:pt>
                <c:pt idx="16">
                  <c:v>8804.6403368197971</c:v>
                </c:pt>
                <c:pt idx="17">
                  <c:v>9322.5603566327209</c:v>
                </c:pt>
                <c:pt idx="18">
                  <c:v>9840.4803764456428</c:v>
                </c:pt>
                <c:pt idx="19">
                  <c:v>10358.400396258572</c:v>
                </c:pt>
              </c:numCache>
            </c:numRef>
          </c:val>
        </c:ser>
        <c:ser>
          <c:idx val="2"/>
          <c:order val="2"/>
          <c:tx>
            <c:strRef>
              <c:f>Glazing!$O$2</c:f>
              <c:strCache>
                <c:ptCount val="1"/>
                <c:pt idx="0">
                  <c:v>Triple</c:v>
                </c:pt>
              </c:strCache>
            </c:strRef>
          </c:tx>
          <c:marker>
            <c:symbol val="none"/>
          </c:marker>
          <c:val>
            <c:numRef>
              <c:f>Glazing!$O$3:$O$22</c:f>
              <c:numCache>
                <c:formatCode>General</c:formatCode>
                <c:ptCount val="20"/>
                <c:pt idx="0">
                  <c:v>478.81516648417153</c:v>
                </c:pt>
                <c:pt idx="1">
                  <c:v>957.63033296834374</c:v>
                </c:pt>
                <c:pt idx="2">
                  <c:v>1436.4454994525154</c:v>
                </c:pt>
                <c:pt idx="3">
                  <c:v>1915.2606659366863</c:v>
                </c:pt>
                <c:pt idx="4">
                  <c:v>2394.0758324208578</c:v>
                </c:pt>
                <c:pt idx="5">
                  <c:v>2872.8909989050308</c:v>
                </c:pt>
                <c:pt idx="6">
                  <c:v>3351.7061653891997</c:v>
                </c:pt>
                <c:pt idx="7">
                  <c:v>3830.5213318733754</c:v>
                </c:pt>
                <c:pt idx="8">
                  <c:v>4309.3364983575439</c:v>
                </c:pt>
                <c:pt idx="9">
                  <c:v>4788.151664841721</c:v>
                </c:pt>
                <c:pt idx="10">
                  <c:v>5266.9668313258899</c:v>
                </c:pt>
                <c:pt idx="11">
                  <c:v>5745.7819978100561</c:v>
                </c:pt>
                <c:pt idx="12">
                  <c:v>6224.5971642942304</c:v>
                </c:pt>
                <c:pt idx="13">
                  <c:v>6703.4123307784021</c:v>
                </c:pt>
                <c:pt idx="14">
                  <c:v>7182.227497262571</c:v>
                </c:pt>
                <c:pt idx="15">
                  <c:v>7661.0426637467453</c:v>
                </c:pt>
                <c:pt idx="16">
                  <c:v>8139.857830230917</c:v>
                </c:pt>
                <c:pt idx="17">
                  <c:v>8618.6729967150877</c:v>
                </c:pt>
                <c:pt idx="18">
                  <c:v>9097.4881631992539</c:v>
                </c:pt>
                <c:pt idx="19">
                  <c:v>9576.3033296834201</c:v>
                </c:pt>
              </c:numCache>
            </c:numRef>
          </c:val>
        </c:ser>
        <c:marker val="1"/>
        <c:axId val="88357120"/>
        <c:axId val="88367488"/>
      </c:lineChart>
      <c:catAx>
        <c:axId val="883571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Years</a:t>
                </a:r>
              </a:p>
            </c:rich>
          </c:tx>
          <c:layout/>
        </c:title>
        <c:tickLblPos val="nextTo"/>
        <c:crossAx val="88367488"/>
        <c:crosses val="autoZero"/>
        <c:auto val="1"/>
        <c:lblAlgn val="ctr"/>
        <c:lblOffset val="100"/>
      </c:catAx>
      <c:valAx>
        <c:axId val="8836748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Annual Energy Cost per Window</a:t>
                </a:r>
              </a:p>
            </c:rich>
          </c:tx>
          <c:layout/>
        </c:title>
        <c:numFmt formatCode="General" sourceLinked="1"/>
        <c:tickLblPos val="nextTo"/>
        <c:crossAx val="88357120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20939891316402356"/>
          <c:y val="0.22592338673183099"/>
          <c:w val="0.14907397138737941"/>
          <c:h val="0.24971219114852033"/>
        </c:manualLayout>
      </c:layout>
      <c:overlay val="1"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600"/>
            </a:pPr>
            <a:r>
              <a:rPr lang="en-US" sz="1600" b="1" i="0" u="none" strike="noStrike" baseline="0">
                <a:effectLst/>
              </a:rPr>
              <a:t>Total Costs - Initial Purchase and Energy Loss</a:t>
            </a:r>
            <a:endParaRPr lang="en-US" sz="160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ThermaStar: U - 0.31, SHGC - 0.3</c:v>
          </c:tx>
          <c:marker>
            <c:symbol val="none"/>
          </c:marker>
          <c:cat>
            <c:numRef>
              <c:f>Sheet3!$A$3:$A$22</c:f>
              <c:numCache>
                <c:formatCode>General</c:formatCode>
                <c:ptCount val="2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</c:numCache>
            </c:numRef>
          </c:cat>
          <c:val>
            <c:numRef>
              <c:f>Sheet3!$K$2:$K$22</c:f>
              <c:numCache>
                <c:formatCode>General</c:formatCode>
                <c:ptCount val="21"/>
                <c:pt idx="0">
                  <c:v>994</c:v>
                </c:pt>
                <c:pt idx="1">
                  <c:v>1547</c:v>
                </c:pt>
                <c:pt idx="2">
                  <c:v>2100</c:v>
                </c:pt>
                <c:pt idx="3">
                  <c:v>2653</c:v>
                </c:pt>
                <c:pt idx="4">
                  <c:v>3206</c:v>
                </c:pt>
                <c:pt idx="5">
                  <c:v>3759</c:v>
                </c:pt>
                <c:pt idx="6">
                  <c:v>4312</c:v>
                </c:pt>
                <c:pt idx="7">
                  <c:v>4865</c:v>
                </c:pt>
                <c:pt idx="8">
                  <c:v>5418</c:v>
                </c:pt>
                <c:pt idx="9">
                  <c:v>5971</c:v>
                </c:pt>
                <c:pt idx="10">
                  <c:v>6524</c:v>
                </c:pt>
                <c:pt idx="11">
                  <c:v>7077</c:v>
                </c:pt>
                <c:pt idx="12">
                  <c:v>7630</c:v>
                </c:pt>
                <c:pt idx="13">
                  <c:v>8183</c:v>
                </c:pt>
                <c:pt idx="14">
                  <c:v>8736</c:v>
                </c:pt>
                <c:pt idx="15">
                  <c:v>9289</c:v>
                </c:pt>
                <c:pt idx="16">
                  <c:v>9842</c:v>
                </c:pt>
                <c:pt idx="17">
                  <c:v>10395</c:v>
                </c:pt>
                <c:pt idx="18">
                  <c:v>10948</c:v>
                </c:pt>
                <c:pt idx="19">
                  <c:v>11501</c:v>
                </c:pt>
                <c:pt idx="20">
                  <c:v>12054</c:v>
                </c:pt>
              </c:numCache>
            </c:numRef>
          </c:val>
        </c:ser>
        <c:ser>
          <c:idx val="2"/>
          <c:order val="1"/>
          <c:tx>
            <c:v>Showcase: U - 0.35, SHGC - 0.22</c:v>
          </c:tx>
          <c:marker>
            <c:symbol val="none"/>
          </c:marker>
          <c:val>
            <c:numRef>
              <c:f>Sheet3!$K$68:$K$88</c:f>
              <c:numCache>
                <c:formatCode>General</c:formatCode>
                <c:ptCount val="21"/>
                <c:pt idx="0">
                  <c:v>630</c:v>
                </c:pt>
                <c:pt idx="1">
                  <c:v>1190</c:v>
                </c:pt>
                <c:pt idx="2">
                  <c:v>1750</c:v>
                </c:pt>
                <c:pt idx="3">
                  <c:v>2310</c:v>
                </c:pt>
                <c:pt idx="4">
                  <c:v>2870</c:v>
                </c:pt>
                <c:pt idx="5">
                  <c:v>3430</c:v>
                </c:pt>
                <c:pt idx="6">
                  <c:v>3990</c:v>
                </c:pt>
                <c:pt idx="7">
                  <c:v>4550</c:v>
                </c:pt>
                <c:pt idx="8">
                  <c:v>5110</c:v>
                </c:pt>
                <c:pt idx="9">
                  <c:v>5670</c:v>
                </c:pt>
                <c:pt idx="10">
                  <c:v>6230</c:v>
                </c:pt>
                <c:pt idx="11">
                  <c:v>6790</c:v>
                </c:pt>
                <c:pt idx="12">
                  <c:v>7350</c:v>
                </c:pt>
                <c:pt idx="13">
                  <c:v>7910</c:v>
                </c:pt>
                <c:pt idx="14">
                  <c:v>8470</c:v>
                </c:pt>
                <c:pt idx="15">
                  <c:v>9030</c:v>
                </c:pt>
                <c:pt idx="16">
                  <c:v>9590</c:v>
                </c:pt>
                <c:pt idx="17">
                  <c:v>10150</c:v>
                </c:pt>
                <c:pt idx="18">
                  <c:v>10710</c:v>
                </c:pt>
                <c:pt idx="19">
                  <c:v>11270</c:v>
                </c:pt>
                <c:pt idx="20">
                  <c:v>11830</c:v>
                </c:pt>
              </c:numCache>
            </c:numRef>
          </c:val>
        </c:ser>
        <c:ser>
          <c:idx val="3"/>
          <c:order val="2"/>
          <c:tx>
            <c:v>Ply Gem: U - 0.30, SHGC - 0.22</c:v>
          </c:tx>
          <c:marker>
            <c:symbol val="none"/>
          </c:marker>
          <c:val>
            <c:numRef>
              <c:f>Sheet3!$K$24:$K$44</c:f>
              <c:numCache>
                <c:formatCode>General</c:formatCode>
                <c:ptCount val="21"/>
                <c:pt idx="0">
                  <c:v>938</c:v>
                </c:pt>
                <c:pt idx="1">
                  <c:v>1500</c:v>
                </c:pt>
                <c:pt idx="2">
                  <c:v>2062</c:v>
                </c:pt>
                <c:pt idx="3">
                  <c:v>2624</c:v>
                </c:pt>
                <c:pt idx="4">
                  <c:v>3186</c:v>
                </c:pt>
                <c:pt idx="5">
                  <c:v>3748</c:v>
                </c:pt>
                <c:pt idx="6">
                  <c:v>4310</c:v>
                </c:pt>
                <c:pt idx="7">
                  <c:v>4872</c:v>
                </c:pt>
                <c:pt idx="8">
                  <c:v>5434</c:v>
                </c:pt>
                <c:pt idx="9">
                  <c:v>5996</c:v>
                </c:pt>
                <c:pt idx="10">
                  <c:v>6558</c:v>
                </c:pt>
                <c:pt idx="11">
                  <c:v>7120</c:v>
                </c:pt>
                <c:pt idx="12">
                  <c:v>7682</c:v>
                </c:pt>
                <c:pt idx="13">
                  <c:v>8244</c:v>
                </c:pt>
                <c:pt idx="14">
                  <c:v>8806</c:v>
                </c:pt>
                <c:pt idx="15">
                  <c:v>9368</c:v>
                </c:pt>
                <c:pt idx="16">
                  <c:v>9930</c:v>
                </c:pt>
                <c:pt idx="17">
                  <c:v>10492</c:v>
                </c:pt>
                <c:pt idx="18">
                  <c:v>11054</c:v>
                </c:pt>
                <c:pt idx="19">
                  <c:v>11616</c:v>
                </c:pt>
                <c:pt idx="20">
                  <c:v>12178</c:v>
                </c:pt>
              </c:numCache>
            </c:numRef>
          </c:val>
        </c:ser>
        <c:ser>
          <c:idx val="4"/>
          <c:order val="3"/>
          <c:tx>
            <c:v>JELD-WEN: U - 0.29, SHGC - 0.23</c:v>
          </c:tx>
          <c:marker>
            <c:symbol val="none"/>
          </c:marker>
          <c:val>
            <c:numRef>
              <c:f>Sheet3!$K$90:$K$110</c:f>
              <c:numCache>
                <c:formatCode>General</c:formatCode>
                <c:ptCount val="21"/>
                <c:pt idx="0">
                  <c:v>1589</c:v>
                </c:pt>
                <c:pt idx="1">
                  <c:v>2106</c:v>
                </c:pt>
                <c:pt idx="2">
                  <c:v>2623</c:v>
                </c:pt>
                <c:pt idx="3">
                  <c:v>3140</c:v>
                </c:pt>
                <c:pt idx="4">
                  <c:v>3657</c:v>
                </c:pt>
                <c:pt idx="5">
                  <c:v>4174</c:v>
                </c:pt>
                <c:pt idx="6">
                  <c:v>4691</c:v>
                </c:pt>
                <c:pt idx="7">
                  <c:v>5208</c:v>
                </c:pt>
                <c:pt idx="8">
                  <c:v>5725</c:v>
                </c:pt>
                <c:pt idx="9">
                  <c:v>6242</c:v>
                </c:pt>
                <c:pt idx="10">
                  <c:v>6759</c:v>
                </c:pt>
                <c:pt idx="11">
                  <c:v>7276</c:v>
                </c:pt>
                <c:pt idx="12">
                  <c:v>7793</c:v>
                </c:pt>
                <c:pt idx="13">
                  <c:v>8310</c:v>
                </c:pt>
                <c:pt idx="14">
                  <c:v>8827</c:v>
                </c:pt>
                <c:pt idx="15">
                  <c:v>9344</c:v>
                </c:pt>
                <c:pt idx="16">
                  <c:v>9861</c:v>
                </c:pt>
                <c:pt idx="17">
                  <c:v>10378</c:v>
                </c:pt>
                <c:pt idx="18">
                  <c:v>10895</c:v>
                </c:pt>
                <c:pt idx="19">
                  <c:v>11412</c:v>
                </c:pt>
                <c:pt idx="20">
                  <c:v>11929</c:v>
                </c:pt>
              </c:numCache>
            </c:numRef>
          </c:val>
        </c:ser>
        <c:marker val="1"/>
        <c:axId val="88221568"/>
        <c:axId val="88227840"/>
      </c:lineChart>
      <c:catAx>
        <c:axId val="882215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Time in years</a:t>
                </a:r>
              </a:p>
            </c:rich>
          </c:tx>
          <c:layout/>
        </c:title>
        <c:numFmt formatCode="General" sourceLinked="1"/>
        <c:tickLblPos val="nextTo"/>
        <c:crossAx val="88227840"/>
        <c:crosses val="autoZero"/>
        <c:auto val="1"/>
        <c:lblAlgn val="ctr"/>
        <c:lblOffset val="100"/>
      </c:catAx>
      <c:valAx>
        <c:axId val="8822784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Total Costs for 7 Windows</a:t>
                </a:r>
              </a:p>
            </c:rich>
          </c:tx>
          <c:layout>
            <c:manualLayout>
              <c:xMode val="edge"/>
              <c:yMode val="edge"/>
              <c:x val="1.6666666666666701E-2"/>
              <c:y val="0.32910396617089638"/>
            </c:manualLayout>
          </c:layout>
        </c:title>
        <c:numFmt formatCode="General" sourceLinked="1"/>
        <c:tickLblPos val="nextTo"/>
        <c:crossAx val="882215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9.154639175257738E-2"/>
          <c:y val="0.89134047622804691"/>
          <c:w val="0.8461168384879727"/>
          <c:h val="8.7283438267611299E-2"/>
        </c:manualLayout>
      </c:layout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5D343EA-DE8A-49DF-B3A1-1A0FCA89E1FE}" type="datetimeFigureOut">
              <a:rPr lang="en-US" smtClean="0"/>
              <a:pPr/>
              <a:t>12/14/2011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DCA325-F350-435F-9C61-505198D970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5987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2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3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4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514600" y="0"/>
            <a:ext cx="6629400" cy="1219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>
                  <a:alpha val="55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b="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657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52400" y="685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ENGR330-1 Engineering</a:t>
            </a:r>
          </a:p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Service Projects</a:t>
            </a:r>
            <a:endParaRPr lang="en-US" sz="1200" b="1" dirty="0">
              <a:latin typeface="Verdana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pPr algn="l"/>
            <a:r>
              <a:rPr lang="en-US" sz="3200" dirty="0" smtClean="0"/>
              <a:t>	Project</a:t>
            </a:r>
            <a:r>
              <a:rPr lang="en-US" sz="3200" dirty="0"/>
              <a:t>: </a:t>
            </a:r>
            <a:r>
              <a:rPr lang="en-US" sz="3200" dirty="0" smtClean="0"/>
              <a:t>   	Window 			    Technology</a:t>
            </a:r>
            <a:endParaRPr lang="en-US" sz="3200" dirty="0"/>
          </a:p>
        </p:txBody>
      </p:sp>
      <p:sp>
        <p:nvSpPr>
          <p:cNvPr id="1660931" name="Rectangle 3"/>
          <p:cNvSpPr>
            <a:spLocks noChangeArrowheads="1"/>
          </p:cNvSpPr>
          <p:nvPr/>
        </p:nvSpPr>
        <p:spPr bwMode="auto">
          <a:xfrm>
            <a:off x="228600" y="5638801"/>
            <a:ext cx="8589962" cy="942321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/>
              <a:t>Benefits</a:t>
            </a:r>
            <a:r>
              <a:rPr lang="en-US" sz="1400" dirty="0" smtClean="0"/>
              <a:t>:</a:t>
            </a:r>
            <a:endParaRPr lang="en-US" sz="1400" dirty="0"/>
          </a:p>
          <a:p>
            <a:pPr defTabSz="820738"/>
            <a:r>
              <a:rPr lang="en-US" sz="1400" dirty="0" smtClean="0"/>
              <a:t>  HEALTH:  Reduced drafting and improved daylight</a:t>
            </a:r>
          </a:p>
          <a:p>
            <a:pPr defTabSz="820738"/>
            <a:r>
              <a:rPr lang="en-US" sz="1400" dirty="0" smtClean="0"/>
              <a:t>  COST:  Reduce furniture fading and  overall energy costs up to  </a:t>
            </a:r>
            <a:r>
              <a:rPr lang="en-US" sz="1400" dirty="0" smtClean="0">
                <a:latin typeface="Times New Roman"/>
                <a:cs typeface="Times New Roman"/>
              </a:rPr>
              <a:t>~$400 per window per year</a:t>
            </a:r>
            <a:endParaRPr lang="en-US" sz="1400" dirty="0" smtClean="0"/>
          </a:p>
          <a:p>
            <a:pPr defTabSz="820738"/>
            <a:endParaRPr lang="en-US" sz="1400" dirty="0"/>
          </a:p>
        </p:txBody>
      </p:sp>
      <p:sp>
        <p:nvSpPr>
          <p:cNvPr id="1660933" name="Text Box 5"/>
          <p:cNvSpPr txBox="1">
            <a:spLocks noChangeArrowheads="1"/>
          </p:cNvSpPr>
          <p:nvPr/>
        </p:nvSpPr>
        <p:spPr bwMode="auto">
          <a:xfrm>
            <a:off x="5908675" y="3219450"/>
            <a:ext cx="1939925" cy="752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2048" tIns="41025" rIns="82048" bIns="41025">
            <a:spAutoFit/>
          </a:bodyPr>
          <a:lstStyle/>
          <a:p>
            <a:pPr algn="ctr" defTabSz="820738">
              <a:spcBef>
                <a:spcPct val="50000"/>
              </a:spcBef>
            </a:pPr>
            <a:r>
              <a:rPr lang="en-US" sz="2200"/>
              <a:t>Image from Project</a:t>
            </a:r>
          </a:p>
        </p:txBody>
      </p:sp>
      <p:sp>
        <p:nvSpPr>
          <p:cNvPr id="1660937" name="Rectangle 9"/>
          <p:cNvSpPr>
            <a:spLocks noChangeArrowheads="1"/>
          </p:cNvSpPr>
          <p:nvPr/>
        </p:nvSpPr>
        <p:spPr bwMode="auto">
          <a:xfrm>
            <a:off x="298450" y="1268413"/>
            <a:ext cx="8448675" cy="7268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 smtClean="0"/>
              <a:t>Background</a:t>
            </a:r>
            <a:r>
              <a:rPr lang="en-US" sz="1400" dirty="0" smtClean="0"/>
              <a:t>:  The University of Minnesota has already researched window technology options in regards to efficiency. This information has been adapted to be specific for window  selection in Searcy, AR. </a:t>
            </a:r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304800" y="1828800"/>
            <a:ext cx="3740149" cy="35276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 smtClean="0"/>
              <a:t>Objectives: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A guide to choosing the most efficient and   cost-effective window for White County affiliate Habitat for Humanity </a:t>
            </a:r>
            <a:r>
              <a:rPr lang="en-US" sz="1400" dirty="0" smtClean="0"/>
              <a:t>builds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r>
              <a:rPr lang="en-US" sz="1400" b="1" u="sng" dirty="0" smtClean="0"/>
              <a:t>Findings/Solutions: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/>
              <a:t> Climate and Location 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/>
              <a:t>Orientation </a:t>
            </a:r>
            <a:r>
              <a:rPr lang="en-US" sz="1400" dirty="0" smtClean="0"/>
              <a:t>and Shading Conditions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East and West sides of the house can cause an increase in energy costs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Southern side easier to shade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/>
              <a:t> Window Type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Single hung with vinyl frame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Currently using </a:t>
            </a:r>
            <a:r>
              <a:rPr lang="en-US" sz="1400" dirty="0" err="1" smtClean="0"/>
              <a:t>ThermaStar</a:t>
            </a:r>
            <a:r>
              <a:rPr lang="en-US" sz="1400" dirty="0" smtClean="0"/>
              <a:t> by </a:t>
            </a:r>
            <a:r>
              <a:rPr lang="en-US" sz="1400" dirty="0" smtClean="0"/>
              <a:t>Pella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/>
              <a:t> Quality important for sustainability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1400" dirty="0" smtClean="0"/>
              <a:t>Harry G. Barr (Weather-</a:t>
            </a:r>
            <a:r>
              <a:rPr lang="en-US" sz="1400" dirty="0" err="1" smtClean="0"/>
              <a:t>barr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660941" name="Rectangle 13"/>
          <p:cNvSpPr>
            <a:spLocks noChangeArrowheads="1"/>
          </p:cNvSpPr>
          <p:nvPr/>
        </p:nvSpPr>
        <p:spPr bwMode="auto">
          <a:xfrm>
            <a:off x="4114800" y="1752600"/>
            <a:ext cx="4703762" cy="37338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2054" name="Picture 6" descr="http://www.thehouseofwindows.com/v/vspfiles/assets/images/excalibur%20windows.jpg"/>
          <p:cNvPicPr>
            <a:picLocks noChangeAspect="1" noChangeArrowheads="1"/>
          </p:cNvPicPr>
          <p:nvPr/>
        </p:nvPicPr>
        <p:blipFill>
          <a:blip r:embed="rId3" cstate="print"/>
          <a:srcRect l="14545" r="9091" b="23389"/>
          <a:stretch>
            <a:fillRect/>
          </a:stretch>
        </p:blipFill>
        <p:spPr bwMode="auto">
          <a:xfrm>
            <a:off x="4267200" y="1904999"/>
            <a:ext cx="4419600" cy="3429001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pPr algn="l"/>
            <a:r>
              <a:rPr lang="en-US" sz="3200" dirty="0" smtClean="0"/>
              <a:t>	Project</a:t>
            </a:r>
            <a:r>
              <a:rPr lang="en-US" sz="3200" dirty="0"/>
              <a:t>: </a:t>
            </a:r>
            <a:r>
              <a:rPr lang="en-US" sz="3200" dirty="0" smtClean="0"/>
              <a:t>   	Window 			    Technology</a:t>
            </a:r>
            <a:endParaRPr lang="en-US" sz="3200" dirty="0"/>
          </a:p>
        </p:txBody>
      </p:sp>
      <p:sp>
        <p:nvSpPr>
          <p:cNvPr id="1660933" name="Text Box 5"/>
          <p:cNvSpPr txBox="1">
            <a:spLocks noChangeArrowheads="1"/>
          </p:cNvSpPr>
          <p:nvPr/>
        </p:nvSpPr>
        <p:spPr bwMode="auto">
          <a:xfrm>
            <a:off x="5908675" y="3219450"/>
            <a:ext cx="1939925" cy="752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2048" tIns="41025" rIns="82048" bIns="41025">
            <a:spAutoFit/>
          </a:bodyPr>
          <a:lstStyle/>
          <a:p>
            <a:pPr algn="ctr" defTabSz="820738">
              <a:spcBef>
                <a:spcPct val="50000"/>
              </a:spcBef>
            </a:pPr>
            <a:r>
              <a:rPr lang="en-US" sz="2200"/>
              <a:t>Image from Project</a:t>
            </a:r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228600" y="1752600"/>
            <a:ext cx="3200400" cy="48203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U-Value: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Overall heat transfer coefficient</a:t>
            </a:r>
          </a:p>
          <a:p>
            <a:pPr marL="625475" lvl="1" indent="-168275" defTabSz="820738">
              <a:buFont typeface="Arial" pitchFamily="34" charset="0"/>
              <a:buChar char="•"/>
            </a:pPr>
            <a:r>
              <a:rPr lang="en-US" sz="1400" dirty="0" smtClean="0"/>
              <a:t>Reciprocal of  R-Value</a:t>
            </a:r>
          </a:p>
          <a:p>
            <a:pPr marL="625475" lvl="1" indent="-168275" defTabSz="820738">
              <a:buFont typeface="Arial" pitchFamily="34" charset="0"/>
              <a:buChar char="•"/>
            </a:pPr>
            <a:r>
              <a:rPr lang="en-US" sz="1400" dirty="0" smtClean="0"/>
              <a:t>Measurement of thermal resistance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South-Central Region: U-Value ≤ 0.35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The larger the heating bill, the more important a low U-factor becomes</a:t>
            </a:r>
          </a:p>
          <a:p>
            <a:pPr marL="625475" lvl="1" indent="-168275" defTabSz="820738">
              <a:buFont typeface="Arial" pitchFamily="34" charset="0"/>
              <a:buChar char="•"/>
            </a:pPr>
            <a:r>
              <a:rPr lang="en-US" sz="1400" dirty="0" smtClean="0"/>
              <a:t>Low U-factor is helpful during hot days to keep the heat out</a:t>
            </a:r>
          </a:p>
          <a:p>
            <a:pPr marL="625475" lvl="1" indent="-168275" defTabSz="820738"/>
            <a:endParaRPr lang="en-US" sz="1400" dirty="0" smtClean="0"/>
          </a:p>
          <a:p>
            <a:pPr marL="168275" indent="-168275" defTabSz="820738"/>
            <a:r>
              <a:rPr lang="en-US" sz="1400" b="1" u="sng" dirty="0" smtClean="0"/>
              <a:t>SHGC: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Solar heat gain coefficient</a:t>
            </a:r>
          </a:p>
          <a:p>
            <a:pPr marL="625475" lvl="1" indent="-168275" defTabSz="820738">
              <a:buFont typeface="Arial" pitchFamily="34" charset="0"/>
              <a:buChar char="•"/>
            </a:pPr>
            <a:r>
              <a:rPr lang="en-US" sz="1400" dirty="0" smtClean="0"/>
              <a:t>How well a window blocks solar heat 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South-Central Region:  SHGC  ≤ 0.30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Lower SHGC values reduce summer cooling and overheating</a:t>
            </a:r>
          </a:p>
          <a:p>
            <a:pPr marL="625475" lvl="1" indent="-168275" defTabSz="820738">
              <a:buFont typeface="Arial" pitchFamily="34" charset="0"/>
              <a:buChar char="•"/>
            </a:pPr>
            <a:r>
              <a:rPr lang="en-US" sz="1400" dirty="0" smtClean="0"/>
              <a:t>Low SHGC reduce free winter solar heat gain</a:t>
            </a:r>
          </a:p>
          <a:p>
            <a:pPr marL="168275" indent="-168275" defTabSz="820738"/>
            <a:endParaRPr lang="en-US" sz="1400" dirty="0" smtClean="0"/>
          </a:p>
        </p:txBody>
      </p:sp>
      <p:sp>
        <p:nvSpPr>
          <p:cNvPr id="1660941" name="Rectangle 13"/>
          <p:cNvSpPr>
            <a:spLocks noChangeArrowheads="1"/>
          </p:cNvSpPr>
          <p:nvPr/>
        </p:nvSpPr>
        <p:spPr bwMode="auto">
          <a:xfrm>
            <a:off x="3505200" y="1905000"/>
            <a:ext cx="5313362" cy="41148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11" name="Chart 10"/>
          <p:cNvGraphicFramePr/>
          <p:nvPr/>
        </p:nvGraphicFramePr>
        <p:xfrm>
          <a:off x="3657600" y="2133600"/>
          <a:ext cx="501015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2" descr="http://tc.surefiresocial.com/wp-content/uploads/2010/12/Bristol-HDR-NFRC-label0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668513"/>
            <a:ext cx="3657600" cy="59012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pPr algn="l"/>
            <a:r>
              <a:rPr lang="en-US" sz="3200" dirty="0" smtClean="0"/>
              <a:t>	Project</a:t>
            </a:r>
            <a:r>
              <a:rPr lang="en-US" sz="3200" dirty="0"/>
              <a:t>: </a:t>
            </a:r>
            <a:r>
              <a:rPr lang="en-US" sz="3200" dirty="0" smtClean="0"/>
              <a:t>   	Window 			    Technology</a:t>
            </a:r>
            <a:endParaRPr lang="en-US" sz="3200" dirty="0"/>
          </a:p>
        </p:txBody>
      </p:sp>
      <p:sp>
        <p:nvSpPr>
          <p:cNvPr id="1660933" name="Text Box 5"/>
          <p:cNvSpPr txBox="1">
            <a:spLocks noChangeArrowheads="1"/>
          </p:cNvSpPr>
          <p:nvPr/>
        </p:nvSpPr>
        <p:spPr bwMode="auto">
          <a:xfrm>
            <a:off x="5908675" y="3219450"/>
            <a:ext cx="1939925" cy="752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2048" tIns="41025" rIns="82048" bIns="41025">
            <a:spAutoFit/>
          </a:bodyPr>
          <a:lstStyle/>
          <a:p>
            <a:pPr algn="ctr" defTabSz="820738">
              <a:spcBef>
                <a:spcPct val="50000"/>
              </a:spcBef>
            </a:pPr>
            <a:r>
              <a:rPr lang="en-US" sz="2200"/>
              <a:t>Image from Project</a:t>
            </a:r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228601" y="1371600"/>
            <a:ext cx="2971799" cy="35276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Glazes:</a:t>
            </a:r>
          </a:p>
          <a:p>
            <a:pPr defTabSz="820738">
              <a:buFont typeface="Arial" pitchFamily="34" charset="0"/>
              <a:buChar char="•"/>
            </a:pPr>
            <a:r>
              <a:rPr lang="en-US" sz="1400" dirty="0" smtClean="0"/>
              <a:t> Low thermal emissivity (Low-E) coating designed to allow  visible </a:t>
            </a:r>
            <a:r>
              <a:rPr lang="en-US" sz="1400" smtClean="0"/>
              <a:t>light through </a:t>
            </a:r>
            <a:r>
              <a:rPr lang="en-US" sz="1400" dirty="0" smtClean="0"/>
              <a:t>and reflect the heat based on the wavelengths</a:t>
            </a:r>
          </a:p>
          <a:p>
            <a:pPr defTabSz="820738"/>
            <a:endParaRPr lang="en-US" sz="1400" dirty="0" smtClean="0"/>
          </a:p>
          <a:p>
            <a:pPr defTabSz="820738">
              <a:buFont typeface="Arial" pitchFamily="34" charset="0"/>
              <a:buChar char="•"/>
            </a:pPr>
            <a:r>
              <a:rPr lang="en-US" sz="1400" dirty="0" smtClean="0"/>
              <a:t> Double glazing decreases energy costs $200/ year</a:t>
            </a:r>
          </a:p>
          <a:p>
            <a:pPr defTabSz="820738"/>
            <a:endParaRPr lang="en-US" sz="1400" dirty="0" smtClean="0"/>
          </a:p>
          <a:p>
            <a:pPr defTabSz="820738">
              <a:buFont typeface="Arial" pitchFamily="34" charset="0"/>
              <a:buChar char="•"/>
            </a:pPr>
            <a:r>
              <a:rPr lang="en-US" sz="1400" dirty="0" smtClean="0"/>
              <a:t>  Triple glazing decreases an additional $40/year</a:t>
            </a:r>
          </a:p>
          <a:p>
            <a:pPr lvl="1" defTabSz="820738">
              <a:buFont typeface="Arial" pitchFamily="34" charset="0"/>
              <a:buChar char="•"/>
            </a:pPr>
            <a:r>
              <a:rPr lang="en-US" sz="1400" dirty="0" smtClean="0"/>
              <a:t>Significantly decreases visible light entering the house</a:t>
            </a:r>
            <a:endParaRPr lang="en-US" sz="1400" b="1" dirty="0" smtClean="0"/>
          </a:p>
          <a:p>
            <a:pPr defTabSz="820738">
              <a:buFont typeface="Arial" pitchFamily="34" charset="0"/>
              <a:buChar char="•"/>
            </a:pPr>
            <a:endParaRPr lang="en-US" sz="1400" b="1" dirty="0" smtClean="0"/>
          </a:p>
          <a:p>
            <a:pPr defTabSz="820738">
              <a:buFont typeface="Arial" pitchFamily="34" charset="0"/>
              <a:buChar char="•"/>
            </a:pPr>
            <a:endParaRPr lang="en-US" sz="1400" dirty="0" smtClean="0"/>
          </a:p>
        </p:txBody>
      </p:sp>
      <p:sp>
        <p:nvSpPr>
          <p:cNvPr id="1660941" name="Rectangle 13"/>
          <p:cNvSpPr>
            <a:spLocks noChangeArrowheads="1"/>
          </p:cNvSpPr>
          <p:nvPr/>
        </p:nvSpPr>
        <p:spPr bwMode="auto">
          <a:xfrm>
            <a:off x="3352800" y="1600200"/>
            <a:ext cx="5562600" cy="48768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3276600" y="1828800"/>
          <a:ext cx="56388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pPr algn="l"/>
            <a:r>
              <a:rPr lang="en-US" sz="3200" dirty="0" smtClean="0"/>
              <a:t>	Project</a:t>
            </a:r>
            <a:r>
              <a:rPr lang="en-US" sz="3200" dirty="0"/>
              <a:t>: </a:t>
            </a:r>
            <a:r>
              <a:rPr lang="en-US" sz="3200" dirty="0" smtClean="0"/>
              <a:t>   	Window 			    Technology</a:t>
            </a:r>
            <a:endParaRPr lang="en-US" sz="3200" dirty="0"/>
          </a:p>
        </p:txBody>
      </p:sp>
      <p:sp>
        <p:nvSpPr>
          <p:cNvPr id="1660933" name="Text Box 5"/>
          <p:cNvSpPr txBox="1">
            <a:spLocks noChangeArrowheads="1"/>
          </p:cNvSpPr>
          <p:nvPr/>
        </p:nvSpPr>
        <p:spPr bwMode="auto">
          <a:xfrm>
            <a:off x="5908675" y="3219450"/>
            <a:ext cx="1939925" cy="752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2048" tIns="41025" rIns="82048" bIns="41025">
            <a:spAutoFit/>
          </a:bodyPr>
          <a:lstStyle/>
          <a:p>
            <a:pPr algn="ctr" defTabSz="820738">
              <a:spcBef>
                <a:spcPct val="50000"/>
              </a:spcBef>
            </a:pPr>
            <a:r>
              <a:rPr lang="en-US" sz="2200"/>
              <a:t>Image from Project</a:t>
            </a:r>
          </a:p>
        </p:txBody>
      </p:sp>
      <p:sp>
        <p:nvSpPr>
          <p:cNvPr id="1660941" name="Rectangle 13"/>
          <p:cNvSpPr>
            <a:spLocks noChangeArrowheads="1"/>
          </p:cNvSpPr>
          <p:nvPr/>
        </p:nvSpPr>
        <p:spPr bwMode="auto">
          <a:xfrm>
            <a:off x="152400" y="1371600"/>
            <a:ext cx="8763000" cy="51816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1143000" y="1524000"/>
          <a:ext cx="6629400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</TotalTime>
  <Words>324</Words>
  <Application>Microsoft Office PowerPoint</Application>
  <PresentationFormat>On-screen Show (4:3)</PresentationFormat>
  <Paragraphs>65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Project:     Window        Technology</vt:lpstr>
      <vt:lpstr> Project:     Window        Technology</vt:lpstr>
      <vt:lpstr> Project:     Window        Technology</vt:lpstr>
      <vt:lpstr> Project:     Window        Technology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Wells</dc:creator>
  <cp:lastModifiedBy>Anna</cp:lastModifiedBy>
  <cp:revision>90</cp:revision>
  <dcterms:created xsi:type="dcterms:W3CDTF">2009-01-03T18:21:19Z</dcterms:created>
  <dcterms:modified xsi:type="dcterms:W3CDTF">2011-12-14T07:26:22Z</dcterms:modified>
</cp:coreProperties>
</file>